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9" r:id="rId13"/>
    <p:sldId id="278" r:id="rId14"/>
    <p:sldId id="266" r:id="rId15"/>
    <p:sldId id="280" r:id="rId16"/>
    <p:sldId id="281" r:id="rId17"/>
    <p:sldId id="267" r:id="rId18"/>
    <p:sldId id="268" r:id="rId19"/>
    <p:sldId id="282" r:id="rId20"/>
    <p:sldId id="283" r:id="rId21"/>
    <p:sldId id="269" r:id="rId22"/>
    <p:sldId id="284" r:id="rId23"/>
    <p:sldId id="270" r:id="rId24"/>
    <p:sldId id="272" r:id="rId25"/>
    <p:sldId id="271" r:id="rId26"/>
    <p:sldId id="274" r:id="rId27"/>
    <p:sldId id="285" r:id="rId28"/>
    <p:sldId id="273" r:id="rId29"/>
    <p:sldId id="275" r:id="rId30"/>
    <p:sldId id="286" r:id="rId31"/>
    <p:sldId id="276" r:id="rId32"/>
    <p:sldId id="287" r:id="rId33"/>
    <p:sldId id="288" r:id="rId34"/>
    <p:sldId id="289" r:id="rId35"/>
    <p:sldId id="264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q3O46Angi4mTTGUs1mp3fAXj+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6A"/>
    <a:srgbClr val="A0A08E"/>
    <a:srgbClr val="C7C7BD"/>
    <a:srgbClr val="4F4F43"/>
    <a:srgbClr val="F3F3F1"/>
    <a:srgbClr val="ECECE9"/>
    <a:srgbClr val="E8E8E4"/>
    <a:srgbClr val="DFD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50193-4134-40A9-917C-ADDCFCC82F28}">
  <a:tblStyle styleId="{40950193-4134-40A9-917C-ADDCFCC82F2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54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11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31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1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7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2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76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29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37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91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32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33950741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33950741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047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64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99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656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21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414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936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491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14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42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4d3ed49b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94d3ed49b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190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488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46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4d3ed49b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94d3ed4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32242995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932242995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339507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9339507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41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322429956_2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9322429956_2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9322429956_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9322429956_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9322429956_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322429956_2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9322429956_2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9322429956_2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9322429956_2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9322429956_2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322429956_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9322429956_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9322429956_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9322429956_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9322429956_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322429956_2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9322429956_2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9322429956_2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9322429956_2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9322429956_2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9322429956_2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22429956_2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9322429956_2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9322429956_2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9322429956_2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9322429956_2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9322429956_2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9322429956_2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9322429956_2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22429956_2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9322429956_2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9322429956_2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9322429956_2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322429956_2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9322429956_2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9322429956_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322429956_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9322429956_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9322429956_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9322429956_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9322429956_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9322429956_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22429956_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9322429956_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9" name="Google Shape;139;g9322429956_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9322429956_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9322429956_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9322429956_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322429956_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9322429956_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9322429956_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9322429956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9322429956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322429956_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9322429956_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9322429956_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9322429956_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9322429956_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322429956_7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9322429956_7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g9322429956_7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9322429956_7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9322429956_7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322429956_7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9322429956_7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9322429956_7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9322429956_7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9322429956_7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322429956_7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9322429956_7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g9322429956_7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9322429956_7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9322429956_7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322429956_7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9322429956_7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9322429956_7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g9322429956_7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9322429956_7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9322429956_7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22429956_7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9322429956_7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6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g9322429956_7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6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9322429956_7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1" name="Google Shape;191;g9322429956_7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9322429956_7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9322429956_7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9322429956_7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322429956_7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9322429956_7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9322429956_7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9322429956_7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322429956_7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9322429956_7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9322429956_7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322429956_7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9322429956_7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0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g9322429956_7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g9322429956_7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9322429956_7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9322429956_7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322429956_7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9322429956_7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0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4" name="Google Shape;214;g9322429956_7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g9322429956_7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9322429956_7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9322429956_7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22429956_7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9322429956_7_6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g9322429956_7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9322429956_7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9322429956_7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322429956_7_69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9322429956_7_69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9322429956_7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9322429956_7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9322429956_7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322429956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9322429956_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9322429956_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9322429956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9322429956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322429956_7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7" name="Google Shape;157;g9322429956_7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8" name="Google Shape;158;g9322429956_7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9" name="Google Shape;159;g9322429956_7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0" name="Google Shape;160;g9322429956_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/>
          <p:nvPr/>
        </p:nvSpPr>
        <p:spPr>
          <a:xfrm>
            <a:off x="3126920" y="2410020"/>
            <a:ext cx="5938160" cy="16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>
                <a:solidFill>
                  <a:srgbClr val="35AAED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</a:t>
            </a:r>
            <a:r>
              <a:rPr lang="en-US" sz="4000" b="1" i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000" b="1" i="1" u="none" strike="noStrike" cap="none" dirty="0">
                <a:solidFill>
                  <a:srgbClr val="341886"/>
                </a:solidFill>
                <a:latin typeface="Malgun Gothic"/>
                <a:ea typeface="Malgun Gothic"/>
                <a:cs typeface="Malgun Gothic"/>
                <a:sym typeface="Malgun Gothic"/>
              </a:rPr>
              <a:t>J</a:t>
            </a:r>
            <a:r>
              <a:rPr lang="en-US" sz="4000" b="1" i="1" dirty="0">
                <a:solidFill>
                  <a:srgbClr val="341886"/>
                </a:solidFill>
                <a:latin typeface="Malgun Gothic"/>
                <a:ea typeface="Malgun Gothic"/>
                <a:cs typeface="Malgun Gothic"/>
                <a:sym typeface="Malgun Gothic"/>
              </a:rPr>
              <a:t>EJU</a:t>
            </a:r>
            <a:r>
              <a:rPr lang="en-US" sz="40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MVC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박훈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이병무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장서현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전형진</a:t>
            </a:r>
            <a:endParaRPr sz="7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5" name="Google Shape;235;p1"/>
          <p:cNvGraphicFramePr/>
          <p:nvPr/>
        </p:nvGraphicFramePr>
        <p:xfrm>
          <a:off x="547816" y="258347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AAED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b="0">
                          <a:solidFill>
                            <a:srgbClr val="35AAE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BitcampJeju</a:t>
                      </a:r>
                      <a:endParaRPr sz="3200" b="0" i="0" u="none" strike="noStrike" cap="none">
                        <a:solidFill>
                          <a:srgbClr val="35AAE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AA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35AAED"/>
                          </a:solidFill>
                        </a:rPr>
                        <a:t>A+</a:t>
                      </a:r>
                      <a:endParaRPr sz="900" b="0" u="none" strike="noStrike" cap="none">
                        <a:solidFill>
                          <a:srgbClr val="35AAED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AA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p1"/>
          <p:cNvGraphicFramePr/>
          <p:nvPr/>
        </p:nvGraphicFramePr>
        <p:xfrm>
          <a:off x="547816" y="612521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1886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4188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1</a:t>
                      </a:r>
                      <a:r>
                        <a:rPr lang="ko-KR" altLang="en-US" sz="700" b="0" i="0" u="none" strike="noStrike" cap="none" dirty="0">
                          <a:solidFill>
                            <a:srgbClr val="34188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</a:t>
                      </a:r>
                      <a:endParaRPr sz="4800" b="0" i="0" u="none" strike="noStrike" cap="none" dirty="0">
                        <a:solidFill>
                          <a:srgbClr val="34188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4188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7" name="Google Shape;237;p1"/>
          <p:cNvCxnSpPr/>
          <p:nvPr/>
        </p:nvCxnSpPr>
        <p:spPr>
          <a:xfrm flipH="1">
            <a:off x="8888627" y="634314"/>
            <a:ext cx="2739819" cy="1556951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"/>
          <p:cNvCxnSpPr/>
          <p:nvPr/>
        </p:nvCxnSpPr>
        <p:spPr>
          <a:xfrm flipH="1">
            <a:off x="543698" y="4283676"/>
            <a:ext cx="3690551" cy="182880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0450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23479694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79732" y="2164211"/>
            <a:ext cx="4404321" cy="443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페이지에서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보인다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포함되어 있어서 모든 페이지에서 로그인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처리하고 페이지 이동없이 로그인 처리를 하였다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4D459-1E79-4977-8847-CB9998FF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1" y="1989413"/>
            <a:ext cx="5097478" cy="28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1360047"/>
            <a:ext cx="3845028" cy="443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모집공고내용을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받아와서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jstl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반복한다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Thumbnail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에는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클릭 이벤트 부여해서 모집요강 페이지로 이동시킨다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 헤더와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푸터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템플릿으로 따로 만들어 모든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파일에서 공유한다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7AEFE-A695-4B2D-8B83-E9C8AFCA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14" y="1360047"/>
            <a:ext cx="4932974" cy="44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2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089914756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스크롤을 내리면 고정메뉴가 상단에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픽스된다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 메뉴를 누르면 해당정보로 스크롤이 이동한다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학원소개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강사진 소개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435A8C-985C-4ECB-A2E1-4A3FF101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318"/>
            <a:ext cx="4987278" cy="2805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CDD85-AA4A-4BE8-A2D8-EF8CB549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318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953189"/>
            <a:ext cx="9974556" cy="12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연혁과 강사소개는 자바스크립트로 동적으로 구현하였다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연도와 강사 탭을 누르면 해당하는 내용이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나타난다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DE623-E5AD-4A81-A764-9B831A1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0" y="932290"/>
            <a:ext cx="900000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1592478"/>
            <a:ext cx="3942682" cy="33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연혁과 강사소개는 첫번째 탭을 기본으로 보이게 클릭을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카카오맵을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왼쪽에 메뉴를 클릭했을 때 해당하는 요소로 이동하게끔 조건을 만들어 클릭을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1C7CD-2199-4C1D-A1E7-06CDE944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65" y="1592478"/>
            <a:ext cx="5006774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6632543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교육과정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모집중인 강좌 정보가 화면 중앙에 배치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클릭하면 상세보기 페이지로 이동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수강신청은 로그인을 해야 하며 해당과목을 수강하고 있지 않는 학생만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E29A3-D596-4919-ADD0-862F8E9F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5A5B8C-C4E6-4C84-BE20-C41BC154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278585247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게시판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페이징처리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검색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Session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로그인 유저가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행정팀일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때만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글작성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자주 묻는 질문 세가지를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클릭 했을 때 내용이 보이도록 구성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196B3-0034-4956-B239-151946D0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3" y="1065676"/>
            <a:ext cx="4986000" cy="280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5ABAE-0203-4480-8AAE-7D0DA008D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33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0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637762" y="799742"/>
            <a:ext cx="4218323" cy="542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pageNum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수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(cardinality),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(start)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마지막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(end),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보여줄 번호 수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(lang)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반복문으로 페이지 번호 링크를 생성하는 함수를 만들고 게시판 하단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append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로딩시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전체 게시글 수와 한페이지에 보일 게시글 수를 이용해 전체 페이지번호 수를 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정한 뒤 위에서 정의한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pages()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3BA74-1A75-4932-82CE-2552837D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32" y="799742"/>
            <a:ext cx="6530906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634143"/>
            <a:ext cx="9974556" cy="158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글을 눌렀을 때 삼각형 모양의 색깔 유무로 내용이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show()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hide()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 구별한다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눌렀을 때는 내용을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slideDown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나와있을 때 클릭하면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slideUp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C9706-A295-40E4-85B7-2DEB7D4C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54" y="1116521"/>
            <a:ext cx="4595872" cy="31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91058721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계정관리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LMS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계정관리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회원정보 열람 가능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수정 및 삭제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등록이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처리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분류로 검색 가능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73B8AF-418A-4BB8-82E4-6B98D7E4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065677"/>
            <a:ext cx="4986000" cy="2804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76512A-8F84-4FFE-ADF6-BFCC1E89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677"/>
            <a:ext cx="4985998" cy="28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g933950741f_1_22"/>
          <p:cNvGraphicFramePr/>
          <p:nvPr>
            <p:extLst>
              <p:ext uri="{D42A27DB-BD31-4B8C-83A1-F6EECF244321}">
                <p14:modId xmlns:p14="http://schemas.microsoft.com/office/powerpoint/2010/main" val="306189019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 차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chapter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4" name="Google Shape;244;g933950741f_1_22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" name="Google Shape;245;g933950741f_1_22"/>
          <p:cNvSpPr/>
          <p:nvPr/>
        </p:nvSpPr>
        <p:spPr>
          <a:xfrm>
            <a:off x="1050077" y="3950880"/>
            <a:ext cx="2232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933950741f_1_22"/>
          <p:cNvSpPr/>
          <p:nvPr/>
        </p:nvSpPr>
        <p:spPr>
          <a:xfrm>
            <a:off x="8020378" y="2673453"/>
            <a:ext cx="1317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933950741f_1_22"/>
          <p:cNvSpPr/>
          <p:nvPr/>
        </p:nvSpPr>
        <p:spPr>
          <a:xfrm>
            <a:off x="7562831" y="3950880"/>
            <a:ext cx="2232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933950741f_1_22"/>
          <p:cNvSpPr txBox="1"/>
          <p:nvPr/>
        </p:nvSpPr>
        <p:spPr>
          <a:xfrm>
            <a:off x="1168775" y="3675338"/>
            <a:ext cx="15195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구조</a:t>
            </a:r>
            <a:endParaRPr sz="1600" b="1" i="1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sz="1600" b="1" i="1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933950741f_1_22"/>
          <p:cNvSpPr txBox="1"/>
          <p:nvPr/>
        </p:nvSpPr>
        <p:spPr>
          <a:xfrm>
            <a:off x="3283538" y="3772850"/>
            <a:ext cx="1519500" cy="14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스토리 보드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933950741f_1_22"/>
          <p:cNvSpPr txBox="1"/>
          <p:nvPr/>
        </p:nvSpPr>
        <p:spPr>
          <a:xfrm>
            <a:off x="5398313" y="3697550"/>
            <a:ext cx="15600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933950741f_1_22"/>
          <p:cNvSpPr txBox="1"/>
          <p:nvPr/>
        </p:nvSpPr>
        <p:spPr>
          <a:xfrm>
            <a:off x="7581738" y="3724100"/>
            <a:ext cx="15849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325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50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27" y="2511601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8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000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933950741f_1_22"/>
          <p:cNvSpPr txBox="1"/>
          <p:nvPr/>
        </p:nvSpPr>
        <p:spPr>
          <a:xfrm>
            <a:off x="1522550" y="2635800"/>
            <a:ext cx="957300" cy="72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01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933950741f_1_22"/>
          <p:cNvSpPr txBox="1"/>
          <p:nvPr/>
        </p:nvSpPr>
        <p:spPr>
          <a:xfrm>
            <a:off x="3636713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02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933950741f_1_22"/>
          <p:cNvSpPr txBox="1"/>
          <p:nvPr/>
        </p:nvSpPr>
        <p:spPr>
          <a:xfrm>
            <a:off x="5728863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03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933950741f_1_22"/>
          <p:cNvSpPr txBox="1"/>
          <p:nvPr/>
        </p:nvSpPr>
        <p:spPr>
          <a:xfrm>
            <a:off x="7966225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04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933950741f_1_22"/>
          <p:cNvSpPr txBox="1"/>
          <p:nvPr/>
        </p:nvSpPr>
        <p:spPr>
          <a:xfrm>
            <a:off x="10149238" y="2673450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05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933950741f_1_22"/>
          <p:cNvSpPr txBox="1"/>
          <p:nvPr/>
        </p:nvSpPr>
        <p:spPr>
          <a:xfrm>
            <a:off x="9789925" y="3724100"/>
            <a:ext cx="15849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 dirty="0" err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sz="1600" b="1" i="1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933950741f_1_22"/>
          <p:cNvSpPr/>
          <p:nvPr/>
        </p:nvSpPr>
        <p:spPr>
          <a:xfrm>
            <a:off x="1496463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</a:rPr>
              <a:t>01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933950741f_1_22"/>
          <p:cNvSpPr/>
          <p:nvPr/>
        </p:nvSpPr>
        <p:spPr>
          <a:xfrm>
            <a:off x="359960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02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933950741f_1_22"/>
          <p:cNvSpPr/>
          <p:nvPr/>
        </p:nvSpPr>
        <p:spPr>
          <a:xfrm>
            <a:off x="570275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03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933950741f_1_22"/>
          <p:cNvSpPr/>
          <p:nvPr/>
        </p:nvSpPr>
        <p:spPr>
          <a:xfrm>
            <a:off x="791295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04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933950741f_1_22"/>
          <p:cNvSpPr/>
          <p:nvPr/>
        </p:nvSpPr>
        <p:spPr>
          <a:xfrm>
            <a:off x="10123138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05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계정관리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5060271"/>
            <a:ext cx="9974556" cy="116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항상 페이지 번호와 검색옵션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(key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검색단어를 파라미터로 받아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문에 적용한다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Dto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객체에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ResultSet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담아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ArrayList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반환한다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뷰에서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받아 게시판에 회원정보를 출력한다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5DB63-770E-4155-A4BE-ED6E3CA9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87" y="958784"/>
            <a:ext cx="6162625" cy="40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8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225263652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강좌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개설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개강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종강 확정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정보 수정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E69F0-4471-44ED-8CB2-FC7E2BBF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35E49E-791E-4F04-BF4E-BE5878FE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12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수강생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 전체 조회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 정보 열람가능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출석률이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80%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미만인 학생은 삭제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75FB8-EF35-4767-A68D-CA3B6B73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188084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349AF5-4A44-41EC-A5B6-60DF263B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0" y="1188083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26146923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행정팀이 개설한 강좌정보 열람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개설된 강좌에 모집공고 업로드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5D99A-F594-478F-8A91-B29C77C1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E8519-F086-49DA-80E6-5E047A37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7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 썸네일과 모집공고 이미지 업로드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수정하면 기존에 서버에 저장한 이미지 파일은 삭제하고 새로 업로드 하는 방식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FD3BC-20F6-46F2-A7D8-A1C82C1A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065677"/>
            <a:ext cx="4986000" cy="2804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9E2DB0-0166-4BE1-AAA1-5AC52E0D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8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630315" y="1070825"/>
            <a:ext cx="4421079" cy="47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뷰에서 업로드한 파일을 컨트롤러에서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받는다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Cos.jar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라이브러리의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mulitpartRequest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클래스를 이용해 파일을 업로드한다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썸네일과 모집공고 이미지 두개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받아서 업로드 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사진이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업로드되면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해당 경로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recruit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테이블에 저장한다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 완료 후 모집공고 리스트 페이지로 이동시킨다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3A775-5358-4208-B609-0E75A053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14" y="1070825"/>
            <a:ext cx="6399952" cy="47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26084530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수강생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홈페이지에서 수강신청한 학생들 목록을 조회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확정시켜서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회원등급을 일반에서 수강생으로 전환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 개인정보 조회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 검색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C5156-33B6-46A8-A589-D480DFEC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199065"/>
            <a:ext cx="4986000" cy="280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5B57C3-3718-4158-B2EF-99B6342A6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199065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3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644468282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패스워드 찾기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아이디찾기는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이름과 연락처로 조회한 뒤 페이지에 표시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찾기는 가입한 이메일로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조회 후 해당 비밀번호를 발송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73BFC4-4BCC-4835-AAD4-3D439938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68" y="1065677"/>
            <a:ext cx="4986000" cy="2804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8AEEF1-CDA4-4117-BD9F-DAD94531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33" y="1075841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패스워드 찾기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547816" y="965944"/>
            <a:ext cx="4618988" cy="522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찾기를 원하는 유저의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파라미터로 받는다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테이블에서 해당하는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검색해서 반환되는 값이 있다면 회원의 비밀번호를 </a:t>
            </a:r>
            <a:r>
              <a:rPr lang="en-US" altLang="ko-KR" sz="18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user_password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저장한다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Javax-mail.jar 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라이브러리를 이용했다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찾은 비밀번호를 메일 내용에 넣어 메일 발송한다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69596-35AC-431A-9FDF-353910A6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39" y="788606"/>
            <a:ext cx="6317527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90360193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아이디로 사용하며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중복확인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영문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조합에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8~12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조건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(JavaScript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검증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6606B-B38E-4F34-B424-08F5D5BC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722C9-3336-42FA-B7AF-A1AE0A6D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g94d3ed49b6_1_14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구조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3" name="Google Shape;273;g94d3ed49b6_1_14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4" name="Google Shape;274;g94d3ed49b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" y="854250"/>
            <a:ext cx="10753350" cy="52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547816" y="932290"/>
            <a:ext cx="4654499" cy="529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폼 검증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정규표현식을 사용해 검사한다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요소의 값이 비어 있는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아닌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비밀번호가 영문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조합이 아닌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길이가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8~12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자를 벗어난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비밀번호와 두번째 비밀번호 확인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요소의 값이 일치하지 않는 경우 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이메일과 비밀번호가 일치 하지 않는 경우는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태그를 이용해 경고 메시지 출력한다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검사를 통과하면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서버에 가입정보를 전송한 뒤 페이지를 이동한다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FA006-57FD-466A-A170-C4563060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55" y="932290"/>
            <a:ext cx="6081911" cy="52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98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959684" y="932425"/>
            <a:ext cx="4654499" cy="529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입력한 뒤 중복버튼을 누른다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회원테이블에 있는지 검사한다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페이지 이동없이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서버로 보낸다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중복검사후 결과를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형식으로 반환한다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메시지가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중복버튼 옆에 나타난다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반대인 경우는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메시지가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중복버튼 옆에 </a:t>
            </a:r>
            <a:r>
              <a:rPr lang="ko-KR" altLang="en-US" sz="17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나타단다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03C5A-CD4C-4736-86E5-041525A6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1" y="1276163"/>
            <a:ext cx="5136325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5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959684" y="1314266"/>
            <a:ext cx="3647827" cy="42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요소에는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부여한다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조합이 아니거나 길이가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~12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를 벗어나면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경고메세지가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하단에 나타난다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 비밀번호 확인에서도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이용해 비밀번호를 칠 때마다 위의 값과 일치하는지 검사한다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이상이 없으면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메시지를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우측에 나타낸다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6A48F-3900-4BA3-BA60-80120D03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5" y="1314266"/>
            <a:ext cx="6820491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"/>
          <p:cNvSpPr/>
          <p:nvPr/>
        </p:nvSpPr>
        <p:spPr>
          <a:xfrm>
            <a:off x="3919935" y="461016"/>
            <a:ext cx="42369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2387119" y="5524135"/>
            <a:ext cx="7302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4610985" y="2001600"/>
            <a:ext cx="2854800" cy="2854800"/>
          </a:xfrm>
          <a:prstGeom prst="ellipse">
            <a:avLst/>
          </a:prstGeom>
          <a:solidFill>
            <a:srgbClr val="3418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감사합니다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endParaRPr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g94d3ed49b6_0_1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ER 다이어그램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94d3ed49b6_0_1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1" name="Google Shape;281;g94d3ed49b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950" y="864147"/>
            <a:ext cx="7796100" cy="547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322429956_2_75"/>
          <p:cNvSpPr/>
          <p:nvPr/>
        </p:nvSpPr>
        <p:spPr>
          <a:xfrm>
            <a:off x="6171790" y="1808982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9322429956_2_75"/>
          <p:cNvSpPr/>
          <p:nvPr/>
        </p:nvSpPr>
        <p:spPr>
          <a:xfrm>
            <a:off x="3381554" y="1808982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8" name="Google Shape;288;g9322429956_2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 보드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Google Shape;289;g9322429956_2_75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0" name="Google Shape;290;g9322429956_2_75"/>
          <p:cNvCxnSpPr>
            <a:stCxn id="291" idx="3"/>
          </p:cNvCxnSpPr>
          <p:nvPr/>
        </p:nvCxnSpPr>
        <p:spPr>
          <a:xfrm rot="10800000" flipH="1">
            <a:off x="10225775" y="1931975"/>
            <a:ext cx="1349700" cy="7800"/>
          </a:xfrm>
          <a:prstGeom prst="straightConnector1">
            <a:avLst/>
          </a:prstGeom>
          <a:noFill/>
          <a:ln w="19050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g9322429956_2_75"/>
          <p:cNvSpPr/>
          <p:nvPr/>
        </p:nvSpPr>
        <p:spPr>
          <a:xfrm>
            <a:off x="9079775" y="1808975"/>
            <a:ext cx="114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 JEJU</a:t>
            </a:r>
            <a:endParaRPr sz="11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9322429956_2_75"/>
          <p:cNvSpPr/>
          <p:nvPr/>
        </p:nvSpPr>
        <p:spPr>
          <a:xfrm>
            <a:off x="9137723" y="2308402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 강좌배정 </a:t>
            </a:r>
            <a:endParaRPr/>
          </a:p>
        </p:txBody>
      </p:sp>
      <p:sp>
        <p:nvSpPr>
          <p:cNvPr id="293" name="Google Shape;293;g9322429956_2_75"/>
          <p:cNvSpPr/>
          <p:nvPr/>
        </p:nvSpPr>
        <p:spPr>
          <a:xfrm>
            <a:off x="9137723" y="3864616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강사, 수강생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출결 관리 성적관리 자료실</a:t>
            </a:r>
            <a:endParaRPr/>
          </a:p>
        </p:txBody>
      </p:sp>
      <p:cxnSp>
        <p:nvCxnSpPr>
          <p:cNvPr id="294" name="Google Shape;294;g9322429956_2_75"/>
          <p:cNvCxnSpPr/>
          <p:nvPr/>
        </p:nvCxnSpPr>
        <p:spPr>
          <a:xfrm>
            <a:off x="710318" y="1932093"/>
            <a:ext cx="1548000" cy="0"/>
          </a:xfrm>
          <a:prstGeom prst="straightConnector1">
            <a:avLst/>
          </a:prstGeom>
          <a:noFill/>
          <a:ln w="19050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g9322429956_2_75"/>
          <p:cNvSpPr/>
          <p:nvPr/>
        </p:nvSpPr>
        <p:spPr>
          <a:xfrm>
            <a:off x="2355483" y="1808982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sz="11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9322429956_2_75"/>
          <p:cNvSpPr/>
          <p:nvPr/>
        </p:nvSpPr>
        <p:spPr>
          <a:xfrm>
            <a:off x="617583" y="2308402"/>
            <a:ext cx="2510580" cy="69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: 비트캠프 교육과정 취업지원 고객센터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</p:txBody>
      </p:sp>
      <p:sp>
        <p:nvSpPr>
          <p:cNvPr id="297" name="Google Shape;297;g9322429956_2_75"/>
          <p:cNvSpPr/>
          <p:nvPr/>
        </p:nvSpPr>
        <p:spPr>
          <a:xfrm>
            <a:off x="617583" y="3864616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계정관리 강좌개설 수강생관리</a:t>
            </a:r>
            <a:endParaRPr/>
          </a:p>
        </p:txBody>
      </p:sp>
      <p:cxnSp>
        <p:nvCxnSpPr>
          <p:cNvPr id="298" name="Google Shape;298;g9322429956_2_75"/>
          <p:cNvCxnSpPr/>
          <p:nvPr/>
        </p:nvCxnSpPr>
        <p:spPr>
          <a:xfrm>
            <a:off x="9234580" y="5478909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g9322429956_2_75"/>
          <p:cNvCxnSpPr/>
          <p:nvPr/>
        </p:nvCxnSpPr>
        <p:spPr>
          <a:xfrm>
            <a:off x="807483" y="5504050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g9322429956_2_75"/>
          <p:cNvSpPr/>
          <p:nvPr/>
        </p:nvSpPr>
        <p:spPr>
          <a:xfrm>
            <a:off x="6171790" y="3692841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9322429956_2_75"/>
          <p:cNvSpPr/>
          <p:nvPr/>
        </p:nvSpPr>
        <p:spPr>
          <a:xfrm>
            <a:off x="3381554" y="3692841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g9322429956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8919" y="1889956"/>
            <a:ext cx="2652611" cy="160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9322429956_2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49" y="3761852"/>
            <a:ext cx="2596078" cy="166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9322429956_2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306" y="1861537"/>
            <a:ext cx="2573405" cy="16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9322429956_2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22511" y="3775829"/>
            <a:ext cx="2624994" cy="165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33950741f_0_0"/>
          <p:cNvSpPr/>
          <p:nvPr/>
        </p:nvSpPr>
        <p:spPr>
          <a:xfrm>
            <a:off x="3381554" y="1808982"/>
            <a:ext cx="2735100" cy="18111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1" name="Google Shape;311;g933950741f_0_0"/>
          <p:cNvGraphicFramePr/>
          <p:nvPr>
            <p:extLst>
              <p:ext uri="{D42A27DB-BD31-4B8C-83A1-F6EECF244321}">
                <p14:modId xmlns:p14="http://schemas.microsoft.com/office/powerpoint/2010/main" val="3320835141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</a:t>
                      </a:r>
                      <a:r>
                        <a:rPr lang="en-US" sz="1600" i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다이어그램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class</a:t>
                      </a:r>
                      <a:r>
                        <a:rPr lang="ko-KR" alt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diagram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2" name="Google Shape;312;g933950741f_0_0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" name="Google Shape;313;g933950741f_0_0"/>
          <p:cNvSpPr/>
          <p:nvPr/>
        </p:nvSpPr>
        <p:spPr>
          <a:xfrm>
            <a:off x="3385751" y="3319848"/>
            <a:ext cx="2735100" cy="300300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4" name="Google Shape;314;g933950741f_0_0"/>
          <p:cNvCxnSpPr/>
          <p:nvPr/>
        </p:nvCxnSpPr>
        <p:spPr>
          <a:xfrm>
            <a:off x="10341702" y="1925500"/>
            <a:ext cx="1131900" cy="13200"/>
          </a:xfrm>
          <a:prstGeom prst="straightConnector1">
            <a:avLst/>
          </a:prstGeom>
          <a:noFill/>
          <a:ln w="19050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g933950741f_0_0"/>
          <p:cNvSpPr/>
          <p:nvPr/>
        </p:nvSpPr>
        <p:spPr>
          <a:xfrm>
            <a:off x="9079777" y="1808975"/>
            <a:ext cx="136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 JEJU</a:t>
            </a:r>
            <a:endParaRPr sz="12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933950741f_0_0"/>
          <p:cNvSpPr/>
          <p:nvPr/>
        </p:nvSpPr>
        <p:spPr>
          <a:xfrm>
            <a:off x="9137723" y="2308402"/>
            <a:ext cx="2510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강좌배정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</a:t>
            </a:r>
            <a:endParaRPr b="1"/>
          </a:p>
        </p:txBody>
      </p:sp>
      <p:sp>
        <p:nvSpPr>
          <p:cNvPr id="317" name="Google Shape;317;g933950741f_0_0"/>
          <p:cNvSpPr/>
          <p:nvPr/>
        </p:nvSpPr>
        <p:spPr>
          <a:xfrm>
            <a:off x="9137723" y="3864616"/>
            <a:ext cx="2510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출석조회 및 수정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성적입력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수강신청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출석체크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8" name="Google Shape;318;g933950741f_0_0"/>
          <p:cNvCxnSpPr/>
          <p:nvPr/>
        </p:nvCxnSpPr>
        <p:spPr>
          <a:xfrm>
            <a:off x="710318" y="1932093"/>
            <a:ext cx="1178400" cy="0"/>
          </a:xfrm>
          <a:prstGeom prst="straightConnector1">
            <a:avLst/>
          </a:prstGeom>
          <a:noFill/>
          <a:ln w="19050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g933950741f_0_0"/>
          <p:cNvSpPr/>
          <p:nvPr/>
        </p:nvSpPr>
        <p:spPr>
          <a:xfrm>
            <a:off x="1991809" y="1804126"/>
            <a:ext cx="1362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b="1"/>
          </a:p>
        </p:txBody>
      </p:sp>
      <p:sp>
        <p:nvSpPr>
          <p:cNvPr id="320" name="Google Shape;320;g933950741f_0_0"/>
          <p:cNvSpPr/>
          <p:nvPr/>
        </p:nvSpPr>
        <p:spPr>
          <a:xfrm>
            <a:off x="617583" y="2308402"/>
            <a:ext cx="25107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</a:t>
            </a: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로그아웃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내정보보기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/ 비번 찾기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b="1"/>
          </a:p>
        </p:txBody>
      </p:sp>
      <p:sp>
        <p:nvSpPr>
          <p:cNvPr id="321" name="Google Shape;321;g933950741f_0_0"/>
          <p:cNvSpPr/>
          <p:nvPr/>
        </p:nvSpPr>
        <p:spPr>
          <a:xfrm>
            <a:off x="617583" y="3864616"/>
            <a:ext cx="25107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출석조회 및 수정 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성적입력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출석체크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2" name="Google Shape;322;g933950741f_0_0"/>
          <p:cNvCxnSpPr/>
          <p:nvPr/>
        </p:nvCxnSpPr>
        <p:spPr>
          <a:xfrm>
            <a:off x="9234580" y="5478909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g933950741f_0_0"/>
          <p:cNvCxnSpPr/>
          <p:nvPr/>
        </p:nvCxnSpPr>
        <p:spPr>
          <a:xfrm>
            <a:off x="807483" y="5504050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g933950741f_0_0"/>
          <p:cNvSpPr/>
          <p:nvPr/>
        </p:nvSpPr>
        <p:spPr>
          <a:xfrm>
            <a:off x="3381554" y="3692841"/>
            <a:ext cx="2735100" cy="18111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933950741f_0_0"/>
          <p:cNvSpPr/>
          <p:nvPr/>
        </p:nvSpPr>
        <p:spPr>
          <a:xfrm>
            <a:off x="3385751" y="5203707"/>
            <a:ext cx="2735100" cy="300300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g933950741f_0_0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554" y="1804126"/>
            <a:ext cx="2745607" cy="18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933950741f_0_0" descr="텍스트, 지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3093" y="1887951"/>
            <a:ext cx="2754853" cy="180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933950741f_0_0" descr="텍스트, 지도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5750" y="3692841"/>
            <a:ext cx="2775505" cy="18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933950741f_0_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3878" y="3705124"/>
            <a:ext cx="2745606" cy="180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시퀀스 다이어그램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6" name="Google Shape;336;g9322429956_7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392668"/>
            <a:ext cx="7916424" cy="2826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g9322429956_7_75"/>
          <p:cNvCxnSpPr/>
          <p:nvPr/>
        </p:nvCxnSpPr>
        <p:spPr>
          <a:xfrm rot="10800000" flipH="1">
            <a:off x="4953000" y="1346300"/>
            <a:ext cx="6070400" cy="11556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35AAED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38" name="Google Shape;338;g9322429956_7_75"/>
          <p:cNvSpPr/>
          <p:nvPr/>
        </p:nvSpPr>
        <p:spPr>
          <a:xfrm>
            <a:off x="8940900" y="1453300"/>
            <a:ext cx="21588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그램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endParaRPr sz="15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별로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나누어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5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다섯개의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그램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1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9" name="Google Shape;339;g9322429956_7_75"/>
          <p:cNvCxnSpPr/>
          <p:nvPr/>
        </p:nvCxnSpPr>
        <p:spPr>
          <a:xfrm rot="10800000">
            <a:off x="7162700" y="2857400"/>
            <a:ext cx="1892400" cy="148600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40" name="Google Shape;340;g9322429956_7_75"/>
          <p:cNvSpPr/>
          <p:nvPr/>
        </p:nvSpPr>
        <p:spPr>
          <a:xfrm>
            <a:off x="9112953" y="4266502"/>
            <a:ext cx="25312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라이프라인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별로 라이프 라인 설정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페이지의 JSP, Controller,Dao를 라이프라인으로 설정하여 표시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5"/>
          <p:cNvGraphicFramePr/>
          <p:nvPr>
            <p:extLst>
              <p:ext uri="{D42A27DB-BD31-4B8C-83A1-F6EECF244321}">
                <p14:modId xmlns:p14="http://schemas.microsoft.com/office/powerpoint/2010/main" val="309247982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6" name="Google Shape;346;p5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7" name="Google Shape;347;p5"/>
          <p:cNvSpPr/>
          <p:nvPr/>
        </p:nvSpPr>
        <p:spPr>
          <a:xfrm>
            <a:off x="4457232" y="1902206"/>
            <a:ext cx="2854800" cy="28548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lang="en-US" altLang="ko-KR" sz="25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파트만 게시 </a:t>
            </a:r>
            <a:endParaRPr lang="en-US" altLang="ko-KR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498241950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2B1CA16-0FD8-4FBA-9E62-86F80F36AE13}"/>
              </a:ext>
            </a:extLst>
          </p:cNvPr>
          <p:cNvGrpSpPr/>
          <p:nvPr/>
        </p:nvGrpSpPr>
        <p:grpSpPr>
          <a:xfrm>
            <a:off x="1108712" y="1065318"/>
            <a:ext cx="9974557" cy="2805344"/>
            <a:chOff x="1027211" y="1118586"/>
            <a:chExt cx="9974557" cy="28053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87B2E9-9835-407F-9A1F-D00B344E3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211" y="1118586"/>
              <a:ext cx="4987278" cy="280534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F3E60B-10D7-4466-8CB9-1D24180C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4489" y="1118586"/>
              <a:ext cx="4987279" cy="2805344"/>
            </a:xfrm>
            <a:prstGeom prst="rect">
              <a:avLst/>
            </a:prstGeom>
          </p:spPr>
        </p:pic>
      </p:grpSp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캐러셀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및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LMS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 버튼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 메뉴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비트캠프 교육과정 취업지원 고객센터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모집중인 수강정보가 화면 중앙에 위치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14230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1295</Words>
  <Application>Microsoft Office PowerPoint</Application>
  <PresentationFormat>와이드스크린</PresentationFormat>
  <Paragraphs>223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Malgun Gothic</vt:lpstr>
      <vt:lpstr>Malgun Gothic</vt:lpstr>
      <vt:lpstr>Arial</vt:lpstr>
      <vt:lpstr>1_Office 테마</vt:lpstr>
      <vt:lpstr>1_Office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전 형진</cp:lastModifiedBy>
  <cp:revision>29</cp:revision>
  <dcterms:created xsi:type="dcterms:W3CDTF">2020-05-08T02:50:41Z</dcterms:created>
  <dcterms:modified xsi:type="dcterms:W3CDTF">2020-10-26T14:11:46Z</dcterms:modified>
</cp:coreProperties>
</file>